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9" r:id="rId2"/>
    <p:sldId id="306" r:id="rId3"/>
    <p:sldId id="292" r:id="rId4"/>
    <p:sldId id="312" r:id="rId5"/>
    <p:sldId id="323" r:id="rId6"/>
    <p:sldId id="322" r:id="rId7"/>
    <p:sldId id="324" r:id="rId8"/>
    <p:sldId id="326" r:id="rId9"/>
    <p:sldId id="325" r:id="rId10"/>
    <p:sldId id="314" r:id="rId11"/>
    <p:sldId id="315" r:id="rId12"/>
    <p:sldId id="321" r:id="rId13"/>
    <p:sldId id="327" r:id="rId14"/>
    <p:sldId id="331" r:id="rId15"/>
    <p:sldId id="332" r:id="rId16"/>
    <p:sldId id="293" r:id="rId17"/>
    <p:sldId id="295" r:id="rId18"/>
    <p:sldId id="297" r:id="rId19"/>
    <p:sldId id="298" r:id="rId20"/>
    <p:sldId id="305" r:id="rId21"/>
    <p:sldId id="334" r:id="rId22"/>
    <p:sldId id="335" r:id="rId23"/>
    <p:sldId id="336" r:id="rId24"/>
    <p:sldId id="337" r:id="rId25"/>
    <p:sldId id="278" r:id="rId26"/>
    <p:sldId id="338" r:id="rId27"/>
    <p:sldId id="339" r:id="rId28"/>
    <p:sldId id="291" r:id="rId29"/>
    <p:sldId id="329" r:id="rId30"/>
    <p:sldId id="316" r:id="rId31"/>
    <p:sldId id="330" r:id="rId32"/>
    <p:sldId id="317" r:id="rId33"/>
    <p:sldId id="333" r:id="rId34"/>
  </p:sldIdLst>
  <p:sldSz cx="10691813" cy="7559675"/>
  <p:notesSz cx="6858000" cy="9144000"/>
  <p:defaultTextStyle>
    <a:defPPr>
      <a:defRPr lang="ko-KR"/>
    </a:defPPr>
    <a:lvl1pPr marL="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1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55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24" y="48"/>
      </p:cViewPr>
      <p:guideLst>
        <p:guide orient="horz" pos="3855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0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9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40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7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1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45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2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3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3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1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3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88C47-B0AF-4F80-B150-7D43073AC6CB}" type="datetimeFigureOut">
              <a:rPr lang="ko-KR" altLang="en-US" smtClean="0"/>
              <a:t>2015-11-12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9478B-DF1B-4156-8206-EEC6152C6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8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25" y="2883877"/>
            <a:ext cx="17617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err="1" smtClean="0"/>
              <a:t>cloZet</a:t>
            </a:r>
            <a:endParaRPr lang="ko-KR" alt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4286647" y="3920604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서비스 이름 변경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3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3085"/>
          <a:stretch/>
        </p:blipFill>
        <p:spPr>
          <a:xfrm>
            <a:off x="739140" y="1793876"/>
            <a:ext cx="3986225" cy="37083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52500" y="3086100"/>
            <a:ext cx="2952750" cy="304800"/>
          </a:xfrm>
          <a:prstGeom prst="rect">
            <a:avLst/>
          </a:prstGeom>
          <a:solidFill>
            <a:srgbClr val="FFFF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34101" y="6106338"/>
            <a:ext cx="842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인터뷰 결과 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SPA BRAND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의 단점으로 사이즈 기준이 국내 기준과 맞지 않는다는 답변이 많았다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.</a:t>
            </a:r>
          </a:p>
          <a:p>
            <a:endParaRPr lang="en-US" altLang="ko-KR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그래서 </a:t>
            </a:r>
            <a:r>
              <a:rPr lang="ko-KR" altLang="en-US" sz="16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피팅룸에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들어갈 때 원하는 디자인의 옷을 사이즈 별로 여러 벌 들고 가는 경우가 많다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.</a:t>
            </a:r>
            <a:endParaRPr lang="ko-KR" altLang="en-US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64702" y="1631852"/>
            <a:ext cx="3592056" cy="3657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관련 사진 이미지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문제점 </a:t>
            </a:r>
            <a:r>
              <a:rPr lang="en-US" altLang="ko-KR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38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963029" y="3787038"/>
            <a:ext cx="299766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청량리 </a:t>
            </a:r>
            <a:r>
              <a:rPr lang="ko-KR" altLang="en-US" sz="1400" b="1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롯데백화점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기준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6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3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3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5</a:t>
            </a:r>
            <a:r>
              <a:rPr lang="ko-KR" altLang="en-US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4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endParaRPr lang="en-US" altLang="ko-KR" sz="1400" b="1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b="1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&gt;&gt;&gt; </a:t>
            </a:r>
            <a:r>
              <a:rPr lang="ko-KR" altLang="en-US" sz="14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다른 지점도 조사 필요</a:t>
            </a:r>
            <a:endParaRPr lang="en-US" altLang="ko-KR" sz="1400" b="1" dirty="0" smtClean="0">
              <a:solidFill>
                <a:srgbClr val="FF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1388" y="2053998"/>
            <a:ext cx="842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하지만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, SPA BRAND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의 경우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, </a:t>
            </a:r>
            <a:r>
              <a:rPr lang="ko-KR" altLang="en-US" sz="16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할 수 있는 옷의 개수가 한정되어 있다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.</a:t>
            </a:r>
            <a:endParaRPr lang="en-US" altLang="ko-KR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endParaRPr lang="en-US" altLang="ko-KR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자신에게 맞는 사이즈를 찾기 위해 고객이 여러 번 </a:t>
            </a:r>
            <a:r>
              <a:rPr lang="ko-KR" altLang="en-US" sz="16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</a:t>
            </a:r>
            <a:r>
              <a:rPr lang="ko-KR" altLang="en-US" sz="1600" dirty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룸을 왔다 갔다 해야 하는 상황이다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.</a:t>
            </a:r>
          </a:p>
          <a:p>
            <a:endParaRPr lang="en-US" altLang="ko-KR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이러한 구매 의사 결정 단계까지의 장애물로 인한 단절로 쇼핑의 흐름이 끊기게 된다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.</a:t>
            </a:r>
            <a:endParaRPr lang="en-US" altLang="ko-KR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12716" y="4013376"/>
            <a:ext cx="2997660" cy="37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잠</a:t>
            </a:r>
            <a:r>
              <a:rPr lang="ko-KR" altLang="en-US" sz="14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실 추가로 고고</a:t>
            </a:r>
            <a:endParaRPr lang="en-US" altLang="ko-KR" sz="1400" b="1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문제점 </a:t>
            </a:r>
            <a:r>
              <a:rPr lang="en-US" altLang="ko-KR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86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672" y="1842982"/>
            <a:ext cx="9950654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기존에 가지고 있는 옷과 </a:t>
            </a:r>
            <a:r>
              <a:rPr lang="ko-KR" altLang="en-US" sz="1600" dirty="0" err="1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매칭도를</a:t>
            </a:r>
            <a:r>
              <a:rPr lang="ko-KR" altLang="en-US" sz="16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생각하며 구매하는 고객들</a:t>
            </a:r>
            <a:endParaRPr lang="en-US" altLang="ko-KR" sz="1600" dirty="0" smtClean="0">
              <a:solidFill>
                <a:srgbClr val="FF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브랜드 </a:t>
            </a:r>
            <a:r>
              <a:rPr lang="ko-KR" altLang="en-US" sz="16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별로 탈의실을 따로 운영하지만</a:t>
            </a:r>
            <a:r>
              <a:rPr lang="en-US" altLang="ko-KR" sz="1600" b="1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600" b="1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다양한 브랜드의 옷을 조합해서 확인하고 싶은 </a:t>
            </a:r>
            <a:r>
              <a:rPr lang="ko-KR" altLang="en-US" sz="1600" b="1" dirty="0" err="1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니즈</a:t>
            </a:r>
            <a:endParaRPr lang="en-US" altLang="ko-KR" sz="1600" b="1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27606" y="3445840"/>
            <a:ext cx="5303520" cy="3151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인터뷰나  증거 자료 등이 </a:t>
            </a:r>
            <a:r>
              <a:rPr lang="ko-KR" altLang="en-US" dirty="0" err="1" smtClean="0"/>
              <a:t>있어야할</a:t>
            </a:r>
            <a:r>
              <a:rPr lang="ko-KR" altLang="en-US" dirty="0" smtClean="0"/>
              <a:t> 듯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문제점 </a:t>
            </a:r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3209" y="3771765"/>
            <a:ext cx="1611516" cy="2683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추천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피팅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72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Service function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672" y="1842982"/>
            <a:ext cx="9950654" cy="41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서비스 기</a:t>
            </a:r>
            <a:r>
              <a:rPr lang="ko-KR" altLang="en-US" sz="16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능</a:t>
            </a:r>
            <a:endParaRPr lang="en-US" altLang="ko-KR" sz="1600" b="1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28985" y="3771765"/>
            <a:ext cx="1611516" cy="2683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문제점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0672" y="2471766"/>
            <a:ext cx="995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As is &gt; to be(Insight)</a:t>
            </a:r>
            <a:endParaRPr lang="en-US" altLang="ko-KR" sz="1600" b="1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4587" y="3771765"/>
            <a:ext cx="1611516" cy="2683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추천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피팅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0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8985" y="568826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Competitor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pic>
        <p:nvPicPr>
          <p:cNvPr id="5" name="Picture 2" descr="http://cfile3.uf.tistory.com/image/2051C2454D5DF3930CCC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7" y="2184119"/>
            <a:ext cx="2325095" cy="17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타이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r="10763"/>
          <a:stretch/>
        </p:blipFill>
        <p:spPr bwMode="auto">
          <a:xfrm>
            <a:off x="2891114" y="2184120"/>
            <a:ext cx="2394204" cy="17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fortunedotcom.files.wordpress.com/2014/10/fiv27_1.jpg?quality=80&amp;w=40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" b="25120"/>
          <a:stretch/>
        </p:blipFill>
        <p:spPr bwMode="auto">
          <a:xfrm>
            <a:off x="5381965" y="2184119"/>
            <a:ext cx="2355907" cy="17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23.uf.tistory.com/image/20411A104BC91DBF15333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10" y="2184119"/>
            <a:ext cx="1157764" cy="17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1767" y="1472205"/>
            <a:ext cx="1810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1. </a:t>
            </a:r>
            <a:r>
              <a:rPr lang="ko-KR" altLang="en-US" sz="1600" dirty="0" err="1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가상피팅</a:t>
            </a:r>
            <a:r>
              <a:rPr lang="ko-KR" altLang="en-US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서비스 </a:t>
            </a:r>
            <a:endParaRPr lang="ko-KR" altLang="en-US" sz="16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767" y="1811808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-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삼성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SDS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766" y="4029228"/>
            <a:ext cx="234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사용자의 사진 위에 가상의 옷을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맵핑하는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기술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직접 입어보지 않고 물건을 구매할 수 있다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16214" y="504053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1766" y="5123571"/>
            <a:ext cx="2341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실제 사용자의 체형을 반영한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핏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등을 제공하지 않음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87313" indent="-8731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제품의 실제 재질 등을 확인하기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힘듬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87313" indent="-8731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높은 구축비용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8542" y="1472205"/>
            <a:ext cx="2185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2</a:t>
            </a:r>
            <a:r>
              <a:rPr lang="en-US" altLang="ko-KR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. Interactive mirror </a:t>
            </a:r>
            <a:endParaRPr lang="ko-KR" altLang="en-US" sz="16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08542" y="1811808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defRPr>
            </a:lvl1pPr>
          </a:lstStyle>
          <a:p>
            <a:r>
              <a:rPr lang="en-US" altLang="ko-KR" dirty="0" smtClean="0"/>
              <a:t>- Rebecca </a:t>
            </a:r>
            <a:r>
              <a:rPr lang="en-US" altLang="ko-KR" dirty="0" err="1"/>
              <a:t>Minkoff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08541" y="4029228"/>
            <a:ext cx="234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거울 위에 패션 관련 정보들이 구현됨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상품요청</a:t>
            </a:r>
            <a:r>
              <a:rPr lang="en-US" altLang="ko-KR" sz="12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상품정보 등을 확인하기 쉬움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972989" y="504053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08541" y="5123571"/>
            <a:ext cx="234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-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높은 구축비용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0601" y="4029228"/>
            <a:ext cx="234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내에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태블릿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PC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가 설치되어 있으며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사용자는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판매자에게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상품을 요청할 수 있음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485049" y="504053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20601" y="5123571"/>
            <a:ext cx="234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공용 기기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태블릿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PC)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로 인한 사용자 프라이버시 침해 문제 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82563" indent="-182563">
              <a:buFontTx/>
              <a:buChar char="-"/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태블릿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PC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도난의 위험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55588" y="1472205"/>
            <a:ext cx="2185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3. Interactive mirror </a:t>
            </a:r>
            <a:endParaRPr lang="ko-KR" altLang="en-US" sz="16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55588" y="1811808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defRPr>
            </a:lvl1pPr>
          </a:lstStyle>
          <a:p>
            <a:r>
              <a:rPr lang="en-US" altLang="ko-KR" dirty="0" smtClean="0"/>
              <a:t>- Rebecca </a:t>
            </a:r>
            <a:r>
              <a:rPr lang="en-US" altLang="ko-KR" dirty="0" err="1"/>
              <a:t>Minkoff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988703" y="4029228"/>
            <a:ext cx="2341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내 의상을 직접 찍고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분류하여 매일의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코디를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관리해주는 서비스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8053151" y="504053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88703" y="5123571"/>
            <a:ext cx="234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많은 유사 서비스 사례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82563" indent="-18256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분류 방식의 번거로움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82563" indent="-182563"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제안하는 서비스와 다른 포지션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23690" y="1472205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4. </a:t>
            </a:r>
            <a:r>
              <a:rPr lang="ko-KR" altLang="en-US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옷장관리 </a:t>
            </a:r>
            <a:r>
              <a:rPr lang="en-US" altLang="ko-KR" sz="16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App</a:t>
            </a:r>
            <a:endParaRPr lang="ko-KR" altLang="en-US" sz="16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23690" y="1811808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defRPr>
            </a:lvl1pPr>
          </a:lstStyle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89724" y="6426415"/>
            <a:ext cx="77139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우리 서비스는 기존의 </a:t>
            </a:r>
            <a:r>
              <a:rPr lang="ko-KR" altLang="en-US" sz="1400" dirty="0" err="1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피팅룸에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디바이스와 솔루션을 추가하는 방식이기 때문에</a:t>
            </a:r>
            <a:endParaRPr lang="en-US" altLang="ko-KR" sz="1400" dirty="0" smtClean="0">
              <a:solidFill>
                <a:srgbClr val="C00000"/>
              </a:solidFill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초기 구축비용이 낮으며</a:t>
            </a: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, 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사용자 개인 디바이스를 활용하기 때문에 프라이버시 침해 문제에서 자유로움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5151120" y="6278880"/>
            <a:ext cx="416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6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8985" y="568826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Strong factor . App position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5303" y="2443740"/>
            <a:ext cx="771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378575" y="977079"/>
            <a:ext cx="1792586" cy="1213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너무 미래적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고비용</a:t>
            </a:r>
            <a:endParaRPr lang="en-US" altLang="ko-KR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1575303" y="977079"/>
            <a:ext cx="1792586" cy="1213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태블랫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도난</a:t>
            </a:r>
            <a:r>
              <a:rPr lang="en-US" altLang="ko-KR" dirty="0" smtClean="0"/>
              <a:t>)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535786" y="977079"/>
            <a:ext cx="1792586" cy="1213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우리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7206558" y="2697238"/>
            <a:ext cx="2842788" cy="357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경쟁사</a:t>
            </a:r>
            <a:endParaRPr lang="en-US" altLang="ko-KR" dirty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977774" y="2697238"/>
            <a:ext cx="2842788" cy="357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경쟁사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010685" y="2697238"/>
            <a:ext cx="2842788" cy="357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010685" y="6346479"/>
            <a:ext cx="2842788" cy="86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장점 언급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어플로</a:t>
            </a:r>
            <a:r>
              <a:rPr lang="ko-KR" altLang="en-US" dirty="0" smtClean="0"/>
              <a:t> 이슈 해결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00845" y="7860"/>
            <a:ext cx="2842788" cy="86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차별화 포인트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34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50000" contrast="50000"/>
                    </a14:imgEffect>
                  </a14:imgLayer>
                </a14:imgProps>
              </a:ext>
            </a:extLst>
          </a:blip>
          <a:srcRect l="6425" t="19094" r="3761" b="26021"/>
          <a:stretch/>
        </p:blipFill>
        <p:spPr>
          <a:xfrm>
            <a:off x="12394" y="2077857"/>
            <a:ext cx="4670854" cy="38058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Solution (</a:t>
            </a:r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하드웨어</a:t>
            </a:r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/ </a:t>
            </a:r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환경구성</a:t>
            </a:r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)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109" y="1641757"/>
            <a:ext cx="1204176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피팅룸입니더</a:t>
            </a:r>
            <a:endParaRPr lang="ko-KR" altLang="en-US" sz="1400" b="1" dirty="0">
              <a:solidFill>
                <a:schemeClr val="bg1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92435" y="1641757"/>
            <a:ext cx="1095172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&lt;</a:t>
            </a:r>
            <a:r>
              <a:rPr lang="ko-KR" altLang="en-US" sz="1400" b="1" dirty="0" smtClean="0">
                <a:solidFill>
                  <a:schemeClr val="bg1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하드웨어</a:t>
            </a:r>
            <a:r>
              <a:rPr lang="en-US" altLang="ko-KR" sz="1400" b="1" dirty="0" smtClean="0">
                <a:solidFill>
                  <a:schemeClr val="bg1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&gt;</a:t>
            </a:r>
            <a:endParaRPr lang="ko-KR" altLang="en-US" sz="1400" b="1" dirty="0">
              <a:solidFill>
                <a:schemeClr val="bg1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5352" y="2154635"/>
            <a:ext cx="371906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indent="-182563">
              <a:lnSpc>
                <a:spcPct val="150000"/>
              </a:lnSpc>
              <a:buAutoNum type="arabicPeriod"/>
            </a:pPr>
            <a:r>
              <a:rPr lang="ko-KR" altLang="en-US" sz="1200" b="1" dirty="0" err="1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거치대</a:t>
            </a:r>
            <a:endParaRPr lang="en-US" altLang="ko-KR" sz="1200" b="1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스마트폰을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거치할 수 있음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사용자가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피팅룸에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입장한 뒤</a:t>
            </a:r>
            <a:r>
              <a:rPr lang="en-US" altLang="ko-KR" sz="12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거치대에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휴대폰을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끼워넣음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352" y="3438686"/>
            <a:ext cx="371906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2. NFC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거치대와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함께있는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NFC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칩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휴대폰을 끼워 넣으면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NFC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를 통해 자동으로 서비스 화면으로 이동됨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5352" y="4630508"/>
            <a:ext cx="371906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3</a:t>
            </a:r>
            <a:r>
              <a:rPr lang="en-US" altLang="ko-KR" sz="1200" b="1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. </a:t>
            </a:r>
            <a:r>
              <a:rPr lang="ko-KR" altLang="en-US" sz="1200" b="1" dirty="0" err="1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와이드렌즈</a:t>
            </a:r>
            <a:endParaRPr lang="ko-KR" altLang="en-US" sz="1200" b="1" dirty="0" smtClean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셀카모드로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착샷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촬영 시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시야각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안에 전신이 안 들어와서 대안으로 넣음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ㅜㅜ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렌즈와 결합하면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시야각을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넓혀줘서 전신 촬영이 가능함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75086" y="6305679"/>
            <a:ext cx="929996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사용자가 </a:t>
            </a:r>
            <a:r>
              <a:rPr lang="ko-KR" altLang="en-US" sz="1400" dirty="0" err="1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피팅룸에</a:t>
            </a:r>
            <a:r>
              <a:rPr lang="ko-KR" altLang="en-US" sz="1400" dirty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입장한 뒤 </a:t>
            </a:r>
            <a:r>
              <a:rPr lang="ko-KR" altLang="en-US" sz="1400" dirty="0" err="1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거치대에</a:t>
            </a:r>
            <a:r>
              <a:rPr lang="ko-KR" altLang="en-US" sz="1400" dirty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휴대폰을 넣는 순간</a:t>
            </a: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제안하는 솔루션이 시작됨</a:t>
            </a:r>
            <a:endParaRPr lang="en-US" altLang="ko-KR" sz="1400" dirty="0">
              <a:solidFill>
                <a:srgbClr val="C00000"/>
              </a:solidFill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852" y="562491"/>
            <a:ext cx="71045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938866" y="1412341"/>
            <a:ext cx="0" cy="4471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147095" y="2154635"/>
            <a:ext cx="150287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바코드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147095" y="4037755"/>
            <a:ext cx="150287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사진촬영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65642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Solution (</a:t>
            </a:r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소프트웨어</a:t>
            </a:r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)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571" y="1950720"/>
            <a:ext cx="3713548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바코드 기반의 상품 호출 </a:t>
            </a: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/</a:t>
            </a:r>
            <a:r>
              <a:rPr lang="ko-KR" altLang="en-US" dirty="0"/>
              <a:t>컬러 변경</a:t>
            </a:r>
            <a:r>
              <a:rPr lang="en-US" altLang="ko-KR" dirty="0"/>
              <a:t>)                                                               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20000" contrast="50000"/>
                    </a14:imgEffect>
                  </a14:imgLayer>
                </a14:imgProps>
              </a:ext>
            </a:extLst>
          </a:blip>
          <a:srcRect l="20019" t="20227" r="38203" b="22736"/>
          <a:stretch/>
        </p:blipFill>
        <p:spPr>
          <a:xfrm rot="10800000">
            <a:off x="3921760" y="2699330"/>
            <a:ext cx="2473000" cy="25321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bright="15000" contrast="50000"/>
                    </a14:imgEffect>
                  </a14:imgLayer>
                </a14:imgProps>
              </a:ext>
            </a:extLst>
          </a:blip>
          <a:srcRect l="27241" t="5708" r="28647" b="11032"/>
          <a:stretch/>
        </p:blipFill>
        <p:spPr>
          <a:xfrm rot="10800000">
            <a:off x="581659" y="2389453"/>
            <a:ext cx="2418836" cy="34241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0"/>
                    </a14:imgEffect>
                    <a14:imgEffect>
                      <a14:brightnessContrast bright="20000" contrast="30000"/>
                    </a14:imgEffect>
                  </a14:imgLayer>
                </a14:imgProps>
              </a:ext>
            </a:extLst>
          </a:blip>
          <a:srcRect l="23425" t="14279" r="21575" b="10894"/>
          <a:stretch/>
        </p:blipFill>
        <p:spPr>
          <a:xfrm>
            <a:off x="6837678" y="2226893"/>
            <a:ext cx="3255679" cy="33220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5572" y="5944556"/>
            <a:ext cx="25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피팅룸에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 들어온 소연이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선택했던 옷의 사이즈와 컬러가 마음에 들지 않는다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3819" y="5944556"/>
            <a:ext cx="25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소연이는 </a:t>
            </a:r>
            <a:r>
              <a:rPr lang="en-US" altLang="ko-KR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Clozet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을 실행시켜 해당 옷의 바코드를 인식시키고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변경사항을 선택한다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2067" y="5944556"/>
            <a:ext cx="25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정보를 확인한 직원이 수락 버튼을 누르고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변경된 제품을 소연이에게 가져다 준다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3428776" y="3980065"/>
            <a:ext cx="212239" cy="1829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6522496" y="3980065"/>
            <a:ext cx="212239" cy="1829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6852" y="562491"/>
            <a:ext cx="240642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 시나리오 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0875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Solution (</a:t>
            </a:r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소프트웨어</a:t>
            </a:r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)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570" y="1950720"/>
            <a:ext cx="4130109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defRPr>
            </a:lvl1pPr>
          </a:lstStyle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착샷</a:t>
            </a:r>
            <a:r>
              <a:rPr lang="ko-KR" altLang="en-US" dirty="0" smtClean="0"/>
              <a:t> 기반의 상품정보 </a:t>
            </a:r>
            <a:r>
              <a:rPr lang="ko-KR" altLang="en-US" dirty="0" err="1" smtClean="0"/>
              <a:t>푸시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제고 정보와 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5572" y="5944556"/>
            <a:ext cx="256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상품이 마음에 든 소연이는 일단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착샷을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찍어 기록해 놓는다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3819" y="5944556"/>
            <a:ext cx="2563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촬영된 이미지에 바코드 정보를 추가하여 정보를 기록해놓는다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2067" y="5944556"/>
            <a:ext cx="2563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해당 제품을 당장 구매하지 않더라도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재고 시스템과 연계되어 상품이 거의 팔리거나 세일시기에 맞춰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푸시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알림을 제공한다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20" name="이등변 삼각형 19"/>
          <p:cNvSpPr/>
          <p:nvPr/>
        </p:nvSpPr>
        <p:spPr>
          <a:xfrm rot="5400000">
            <a:off x="3428776" y="3980065"/>
            <a:ext cx="212239" cy="1829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6827296" y="3980065"/>
            <a:ext cx="212239" cy="1829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</a:extLst>
          </a:blip>
          <a:srcRect l="32797" t="6597" r="25203" b="14144"/>
          <a:stretch/>
        </p:blipFill>
        <p:spPr>
          <a:xfrm rot="10800000">
            <a:off x="789618" y="2426936"/>
            <a:ext cx="2439083" cy="34521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bright="20000" contrast="50000"/>
                    </a14:imgEffect>
                  </a14:imgLayer>
                </a14:imgProps>
              </a:ext>
            </a:extLst>
          </a:blip>
          <a:srcRect l="20203" t="24662" r="38018" b="34597"/>
          <a:stretch/>
        </p:blipFill>
        <p:spPr>
          <a:xfrm rot="10800000">
            <a:off x="3871569" y="2942073"/>
            <a:ext cx="2547984" cy="186355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0000"/>
                    </a14:imgEffect>
                    <a14:imgEffect>
                      <a14:brightnessContrast bright="20000" contrast="30000"/>
                    </a14:imgEffect>
                  </a14:imgLayer>
                </a14:imgProps>
              </a:ext>
            </a:extLst>
          </a:blip>
          <a:srcRect l="18131" t="12820" r="39203" b="22885"/>
          <a:stretch/>
        </p:blipFill>
        <p:spPr>
          <a:xfrm rot="10800000">
            <a:off x="7331320" y="2500139"/>
            <a:ext cx="2780739" cy="3142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6852" y="562491"/>
            <a:ext cx="240642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 시나리오 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677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Solution (</a:t>
            </a:r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소프트웨어</a:t>
            </a:r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)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571" y="1950720"/>
            <a:ext cx="2896686" cy="30777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defRPr>
            </a:lvl1pPr>
          </a:lstStyle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착샷</a:t>
            </a:r>
            <a:r>
              <a:rPr lang="ko-KR" altLang="en-US" dirty="0" smtClean="0"/>
              <a:t> 데이터를 활용한 코디 솔루션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84219" y="5944556"/>
            <a:ext cx="25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착샷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내에서 바코드가 상의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하의를 인식해서 상의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하의 이미지를 분리시켜준다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78500" y="5944556"/>
            <a:ext cx="25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소연이는 상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하의 이미지를 넘겨보면서 마음에 드는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코디를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확인하고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구매를 한다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30000" contrast="50000"/>
                    </a14:imgEffect>
                  </a14:imgLayer>
                </a14:imgProps>
              </a:ext>
            </a:extLst>
          </a:blip>
          <a:srcRect l="16537" t="26144" r="48726" b="12227"/>
          <a:stretch/>
        </p:blipFill>
        <p:spPr>
          <a:xfrm>
            <a:off x="2784219" y="2580388"/>
            <a:ext cx="2244981" cy="29872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30000" contrast="50000"/>
                    </a14:imgEffect>
                  </a14:imgLayer>
                </a14:imgProps>
              </a:ext>
            </a:extLst>
          </a:blip>
          <a:srcRect l="54732" t="26144" r="11463" b="12227"/>
          <a:stretch/>
        </p:blipFill>
        <p:spPr>
          <a:xfrm>
            <a:off x="5953759" y="2580388"/>
            <a:ext cx="2184779" cy="298729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935739" y="3464560"/>
            <a:ext cx="210362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935739" y="4409440"/>
            <a:ext cx="210362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014219" y="3464560"/>
            <a:ext cx="210362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014219" y="4409440"/>
            <a:ext cx="210362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6852" y="562491"/>
            <a:ext cx="240642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 시나리오 수정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151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203" y="1354392"/>
            <a:ext cx="25427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Background Research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User interview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Service Scenario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Logo &amp; Icon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Development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Schedule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7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6898" y="434566"/>
            <a:ext cx="286007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아키택처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87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7267" y="434566"/>
            <a:ext cx="21002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장점  </a:t>
            </a:r>
            <a:r>
              <a:rPr lang="en-US" altLang="ko-KR" dirty="0" smtClean="0"/>
              <a:t>/</a:t>
            </a:r>
            <a:r>
              <a:rPr lang="ko-KR" altLang="en-US" dirty="0"/>
              <a:t> </a:t>
            </a:r>
            <a:r>
              <a:rPr lang="ko-KR" altLang="en-US" dirty="0" err="1" smtClean="0"/>
              <a:t>비즈모델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92174" y="1267485"/>
            <a:ext cx="7152238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온라인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오프라인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온라인을 통한 고객 경험 제공</a:t>
            </a:r>
            <a:endParaRPr lang="en-US" altLang="ko-KR" dirty="0" smtClean="0"/>
          </a:p>
          <a:p>
            <a:pPr algn="ctr"/>
            <a:r>
              <a:rPr lang="ko-KR" altLang="en-US" dirty="0"/>
              <a:t>잠재 고객 정보 </a:t>
            </a:r>
            <a:r>
              <a:rPr lang="ko-KR" altLang="en-US" dirty="0" smtClean="0"/>
              <a:t>확보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지속적인 상품 정보 제공을 위한 구매유도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글로벌 시장</a:t>
            </a:r>
            <a:r>
              <a:rPr lang="en-US" altLang="ko-KR" dirty="0"/>
              <a:t> </a:t>
            </a:r>
            <a:r>
              <a:rPr lang="en-US" altLang="ko-KR" dirty="0" smtClean="0"/>
              <a:t>DB  &gt; MD </a:t>
            </a:r>
            <a:r>
              <a:rPr lang="ko-KR" altLang="en-US" dirty="0" smtClean="0"/>
              <a:t>마케팅 활용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온라인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118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7267" y="434566"/>
            <a:ext cx="210025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장점  </a:t>
            </a:r>
            <a:r>
              <a:rPr lang="en-US" altLang="ko-KR" dirty="0" smtClean="0"/>
              <a:t>/</a:t>
            </a:r>
            <a:r>
              <a:rPr lang="ko-KR" altLang="en-US" dirty="0"/>
              <a:t> </a:t>
            </a:r>
            <a:r>
              <a:rPr lang="ko-KR" altLang="en-US" dirty="0" err="1" smtClean="0"/>
              <a:t>비즈모델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1267485"/>
            <a:ext cx="2227153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 smtClean="0"/>
              <a:t>피팅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61643" y="1339913"/>
            <a:ext cx="2227153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구매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450110" y="1339913"/>
            <a:ext cx="2227153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글로벌</a:t>
            </a:r>
            <a:endParaRPr lang="en-US" altLang="ko-KR" dirty="0"/>
          </a:p>
          <a:p>
            <a:pPr algn="ctr"/>
            <a:r>
              <a:rPr lang="en-US" altLang="ko-KR" dirty="0" smtClean="0"/>
              <a:t>MD </a:t>
            </a:r>
            <a:r>
              <a:rPr lang="ko-KR" altLang="en-US" dirty="0" smtClean="0"/>
              <a:t>현지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마케팅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73346" y="7498405"/>
            <a:ext cx="2146708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defRPr>
            </a:lvl1pPr>
          </a:lstStyle>
          <a:p>
            <a:r>
              <a:rPr lang="en-US" altLang="ko-KR" sz="2000" dirty="0"/>
              <a:t>“B2B Solution”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9027" y="5123414"/>
            <a:ext cx="8548970" cy="1943804"/>
            <a:chOff x="1330311" y="2248818"/>
            <a:chExt cx="8548970" cy="1943804"/>
          </a:xfrm>
        </p:grpSpPr>
        <p:sp>
          <p:nvSpPr>
            <p:cNvPr id="8" name="타원 7"/>
            <p:cNvSpPr/>
            <p:nvPr/>
          </p:nvSpPr>
          <p:spPr>
            <a:xfrm>
              <a:off x="1330311" y="2248818"/>
              <a:ext cx="1943804" cy="19438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073298" y="2248818"/>
              <a:ext cx="1943804" cy="194380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5541" y="3016593"/>
              <a:ext cx="910827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Sandoll 고딕Neo2 01 UltraLight" panose="020B0600000101010101" pitchFamily="34" charset="-127"/>
                  <a:ea typeface="Sandoll 고딕Neo2 01 UltraLight" panose="020B0600000101010101" pitchFamily="34" charset="-127"/>
                </a:rPr>
                <a:t>에스젠</a:t>
              </a:r>
              <a:endParaRPr lang="ko-KR" altLang="en-US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89786" y="2793073"/>
              <a:ext cx="910827" cy="1040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Sandoll 고딕Neo2 01 UltraLight" panose="020B0600000101010101" pitchFamily="34" charset="-127"/>
                  <a:ea typeface="Sandoll 고딕Neo2 01 UltraLight" panose="020B0600000101010101" pitchFamily="34" charset="-127"/>
                </a:rPr>
                <a:t>백화점</a:t>
              </a:r>
              <a:endParaRPr lang="en-US" altLang="ko-KR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endParaRPr>
            </a:p>
            <a:p>
              <a:pPr algn="ctr"/>
              <a:r>
                <a:rPr lang="en-US" altLang="ko-KR" dirty="0">
                  <a:latin typeface="Sandoll 고딕Neo2 01 UltraLight" panose="020B0600000101010101" pitchFamily="34" charset="-127"/>
                  <a:ea typeface="Sandoll 고딕Neo2 01 UltraLight" panose="020B0600000101010101" pitchFamily="34" charset="-127"/>
                </a:rPr>
                <a:t>o</a:t>
              </a:r>
              <a:r>
                <a:rPr lang="en-US" altLang="ko-KR" dirty="0" smtClean="0">
                  <a:latin typeface="Sandoll 고딕Neo2 01 UltraLight" panose="020B0600000101010101" pitchFamily="34" charset="-127"/>
                  <a:ea typeface="Sandoll 고딕Neo2 01 UltraLight" panose="020B0600000101010101" pitchFamily="34" charset="-127"/>
                </a:rPr>
                <a:t>r</a:t>
              </a:r>
            </a:p>
            <a:p>
              <a:pPr algn="ctr"/>
              <a:r>
                <a:rPr lang="ko-KR" altLang="en-US" dirty="0" smtClean="0">
                  <a:latin typeface="Sandoll 고딕Neo2 01 UltraLight" panose="020B0600000101010101" pitchFamily="34" charset="-127"/>
                  <a:ea typeface="Sandoll 고딕Neo2 01 UltraLight" panose="020B0600000101010101" pitchFamily="34" charset="-127"/>
                </a:rPr>
                <a:t>브랜드</a:t>
              </a:r>
              <a:endParaRPr lang="ko-KR" altLang="en-US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9415" y="2878589"/>
              <a:ext cx="479034" cy="878341"/>
              <a:chOff x="8610113" y="2975865"/>
              <a:chExt cx="479034" cy="878341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8719313" y="2975865"/>
                <a:ext cx="260096" cy="260094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8849360" y="3230880"/>
                <a:ext cx="0" cy="39624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8615680" y="3371088"/>
                <a:ext cx="455168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/>
              <p:cNvGrpSpPr/>
              <p:nvPr/>
            </p:nvGrpSpPr>
            <p:grpSpPr>
              <a:xfrm>
                <a:off x="8610113" y="3607298"/>
                <a:ext cx="479034" cy="246908"/>
                <a:chOff x="7905201" y="4230624"/>
                <a:chExt cx="331158" cy="170688"/>
              </a:xfrm>
              <a:noFill/>
            </p:grpSpPr>
            <p:cxnSp>
              <p:nvCxnSpPr>
                <p:cNvPr id="22" name="직선 연결선 21"/>
                <p:cNvCxnSpPr/>
                <p:nvPr/>
              </p:nvCxnSpPr>
              <p:spPr>
                <a:xfrm flipV="1">
                  <a:off x="7905201" y="4236720"/>
                  <a:ext cx="158496" cy="158496"/>
                </a:xfrm>
                <a:prstGeom prst="line">
                  <a:avLst/>
                </a:prstGeom>
                <a:grp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8065671" y="4230624"/>
                  <a:ext cx="170688" cy="170688"/>
                </a:xfrm>
                <a:prstGeom prst="line">
                  <a:avLst/>
                </a:prstGeom>
                <a:grp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그룹 12"/>
            <p:cNvGrpSpPr/>
            <p:nvPr/>
          </p:nvGrpSpPr>
          <p:grpSpPr>
            <a:xfrm>
              <a:off x="3482340" y="3151761"/>
              <a:ext cx="1430128" cy="243192"/>
              <a:chOff x="3988340" y="3151761"/>
              <a:chExt cx="924128" cy="243192"/>
            </a:xfrm>
          </p:grpSpPr>
          <p:cxnSp>
            <p:nvCxnSpPr>
              <p:cNvPr id="16" name="직선 화살표 연결선 15"/>
              <p:cNvCxnSpPr/>
              <p:nvPr/>
            </p:nvCxnSpPr>
            <p:spPr>
              <a:xfrm>
                <a:off x="4007796" y="3151761"/>
                <a:ext cx="894945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 flipH="1">
                <a:off x="3988340" y="3394953"/>
                <a:ext cx="924128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직선 화살표 연결선 13"/>
            <p:cNvCxnSpPr/>
            <p:nvPr/>
          </p:nvCxnSpPr>
          <p:spPr>
            <a:xfrm>
              <a:off x="7561101" y="3151761"/>
              <a:ext cx="138496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210508" y="3755896"/>
              <a:ext cx="668773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Sandoll 고딕Neo2 01 UltraLight" panose="020B0600000101010101" pitchFamily="34" charset="-127"/>
                  <a:ea typeface="Sandoll 고딕Neo2 01 UltraLight" panose="020B0600000101010101" pitchFamily="34" charset="-127"/>
                </a:rPr>
                <a:t>고객</a:t>
              </a:r>
              <a:endParaRPr lang="ko-KR" altLang="en-US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6945388" y="4946588"/>
            <a:ext cx="0" cy="23443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03198" y="5311371"/>
            <a:ext cx="1375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솔루션</a:t>
            </a:r>
            <a:r>
              <a:rPr lang="en-US" altLang="ko-KR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</a:t>
            </a:r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디바이스</a:t>
            </a:r>
            <a:endParaRPr lang="en-US" altLang="ko-KR" sz="14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판매</a:t>
            </a:r>
            <a:r>
              <a:rPr lang="en-US" altLang="ko-KR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대여</a:t>
            </a:r>
            <a:endParaRPr lang="ko-KR" altLang="en-US" sz="14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3198" y="6454371"/>
            <a:ext cx="1375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솔루션</a:t>
            </a:r>
            <a:r>
              <a:rPr lang="en-US" altLang="ko-KR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</a:t>
            </a:r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디바이스</a:t>
            </a:r>
            <a:endParaRPr lang="en-US" altLang="ko-KR" sz="14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구매</a:t>
            </a:r>
            <a:endParaRPr lang="ko-KR" altLang="en-US" sz="14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92353" y="5311371"/>
            <a:ext cx="105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차별화된</a:t>
            </a:r>
            <a:endParaRPr lang="en-US" altLang="ko-KR" sz="14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서비스 제공</a:t>
            </a:r>
            <a:endParaRPr lang="ko-KR" altLang="en-US" sz="14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487" y="8366950"/>
            <a:ext cx="5394425" cy="115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공급자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6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에스젠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가 백화점 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or 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패션브랜드에게 솔루션 대여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판매</a:t>
            </a:r>
            <a:endParaRPr lang="en-US" altLang="ko-KR" sz="16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백화점에서는 고객에게 서비스 제공을 통한 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CX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경험 향상</a:t>
            </a:r>
            <a:endParaRPr lang="en-US" altLang="ko-KR" sz="16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추가로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고객의 정보를 활용하여 부가 서비스 창출 가능</a:t>
            </a:r>
            <a:endParaRPr lang="ko-KR" altLang="en-US" sz="16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33653" y="1339913"/>
            <a:ext cx="2227153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CX</a:t>
            </a:r>
            <a:r>
              <a:rPr lang="ko-KR" altLang="en-US" dirty="0" smtClean="0"/>
              <a:t> 향상을</a:t>
            </a:r>
            <a:endParaRPr lang="en-US" altLang="ko-KR" dirty="0" smtClean="0"/>
          </a:p>
          <a:p>
            <a:pPr algn="ctr"/>
            <a:r>
              <a:rPr lang="ko-KR" altLang="en-US" dirty="0"/>
              <a:t>고</a:t>
            </a:r>
            <a:r>
              <a:rPr lang="ko-KR" altLang="en-US" dirty="0" smtClean="0"/>
              <a:t>객 유치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112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4351" y="434566"/>
            <a:ext cx="71045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886858" y="1267485"/>
            <a:ext cx="2227153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주요 기능</a:t>
            </a:r>
            <a:endParaRPr lang="en-US" altLang="ko-KR" dirty="0" smtClean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dirty="0" smtClean="0"/>
              <a:t>개발</a:t>
            </a:r>
            <a:endParaRPr lang="en-US" altLang="ko-KR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4301225" y="1267485"/>
            <a:ext cx="2227153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830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4351" y="434566"/>
            <a:ext cx="97334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디자인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740229" y="1480521"/>
            <a:ext cx="1727199" cy="104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로고</a:t>
            </a:r>
            <a:endParaRPr lang="en-US" altLang="ko-KR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861339" y="3139828"/>
            <a:ext cx="9080947" cy="3358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와이어프레임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854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026" y="3575711"/>
            <a:ext cx="1168910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appendix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0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9940" y="3790188"/>
            <a:ext cx="235808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청량리 </a:t>
            </a:r>
            <a:r>
              <a:rPr lang="ko-KR" altLang="en-US" sz="1100" b="1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롯데백화점</a:t>
            </a:r>
            <a:r>
              <a:rPr lang="ko-KR" altLang="en-US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기준</a:t>
            </a:r>
            <a:r>
              <a:rPr lang="en-US" altLang="ko-KR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endParaRPr lang="en-US" altLang="ko-KR" sz="1100" b="1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미쏘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120*130</a:t>
            </a:r>
            <a:r>
              <a:rPr lang="en-US" altLang="ko-KR" sz="1100" b="1" dirty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6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유니클로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120*130 (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3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탑텐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120*130 (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3</a:t>
            </a:r>
            <a:r>
              <a:rPr lang="ko-KR" altLang="en-US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1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자라 </a:t>
            </a:r>
            <a:r>
              <a:rPr lang="en-US" altLang="ko-KR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100*100 (</a:t>
            </a:r>
            <a:r>
              <a:rPr lang="ko-KR" altLang="en-US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의상제한 </a:t>
            </a:r>
            <a:r>
              <a:rPr lang="en-US" altLang="ko-KR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5</a:t>
            </a:r>
            <a:r>
              <a:rPr lang="ko-KR" altLang="en-US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개</a:t>
            </a:r>
            <a:r>
              <a:rPr lang="en-US" altLang="ko-KR" sz="1100" b="1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8985" y="568826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예상질문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031" y="1605280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Q1. </a:t>
            </a:r>
            <a:r>
              <a:rPr lang="ko-KR" altLang="en-US" sz="1800" dirty="0" err="1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피팅룸</a:t>
            </a:r>
            <a:r>
              <a:rPr lang="ko-KR" altLang="en-US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내에서 전신 </a:t>
            </a:r>
            <a:r>
              <a:rPr lang="ko-KR" altLang="en-US" sz="1800" dirty="0" err="1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셀카가</a:t>
            </a:r>
            <a:r>
              <a:rPr lang="ko-KR" altLang="en-US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가능한가</a:t>
            </a:r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?</a:t>
            </a:r>
            <a:endParaRPr lang="ko-KR" altLang="en-US" sz="18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8981" y="2072489"/>
            <a:ext cx="6640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와이드렌즈가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 있으면 일부 탈의실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(120*130)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에서 가능</a:t>
            </a:r>
            <a:endParaRPr lang="en-US" altLang="ko-KR" sz="16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또 대부분의 탈의실이 </a:t>
            </a:r>
            <a:r>
              <a:rPr lang="ko-KR" altLang="en-US" sz="16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큰편이어서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 가능함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. (120*130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탈의실 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&gt; 100*100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탈의실</a:t>
            </a:r>
            <a:r>
              <a:rPr lang="en-US" altLang="ko-KR" sz="16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)</a:t>
            </a:r>
            <a:endParaRPr lang="ko-KR" altLang="en-US" sz="16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81" y="3075641"/>
            <a:ext cx="1725454" cy="30449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57" y="3075641"/>
            <a:ext cx="1725454" cy="30449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776376" y="4237771"/>
            <a:ext cx="302867" cy="302867"/>
          </a:xfrm>
          <a:prstGeom prst="ellipse">
            <a:avLst/>
          </a:prstGeom>
          <a:solidFill>
            <a:srgbClr val="FF00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/>
              <a:t>^3^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35" y="3075641"/>
            <a:ext cx="2283689" cy="30449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687976" y="3414811"/>
            <a:ext cx="302867" cy="302867"/>
          </a:xfrm>
          <a:prstGeom prst="ellipse">
            <a:avLst/>
          </a:prstGeom>
          <a:solidFill>
            <a:srgbClr val="FF00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 smtClean="0"/>
              <a:t>^3^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1592" y="6235925"/>
            <a:ext cx="215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탑텐</a:t>
            </a:r>
            <a:r>
              <a:rPr lang="ko-KR" altLang="en-US" sz="1400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120*130 </a:t>
            </a:r>
            <a:r>
              <a:rPr lang="ko-KR" altLang="en-US" sz="1400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촬영장면</a:t>
            </a:r>
            <a:endParaRPr lang="ko-KR" altLang="en-US" sz="1400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1592" y="6605576"/>
            <a:ext cx="200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각도 설정만 잘 한다면</a:t>
            </a:r>
            <a:endParaRPr lang="en-US" altLang="ko-KR" sz="14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전신 촬영 가능</a:t>
            </a:r>
            <a:endParaRPr lang="ko-KR" altLang="en-US" sz="14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3354" y="6235925"/>
            <a:ext cx="215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자라 </a:t>
            </a:r>
            <a:r>
              <a:rPr lang="en-US" altLang="ko-KR" sz="1400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100*100 </a:t>
            </a:r>
            <a:r>
              <a:rPr lang="ko-KR" altLang="en-US" sz="1400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  <a:sym typeface="Wingdings" panose="05000000000000000000" pitchFamily="2" charset="2"/>
              </a:rPr>
              <a:t>촬영장면</a:t>
            </a:r>
            <a:endParaRPr lang="ko-KR" altLang="en-US" sz="1400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8381" y="6605576"/>
            <a:ext cx="400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셀카모드에서</a:t>
            </a:r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상반신 촬영은 가능함</a:t>
            </a:r>
            <a:endParaRPr lang="en-US" altLang="ko-KR" sz="14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후면카메라는 전신가능</a:t>
            </a:r>
            <a:r>
              <a:rPr lang="en-US" altLang="ko-KR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.. (</a:t>
            </a:r>
            <a:r>
              <a:rPr lang="ko-KR" altLang="en-US" sz="14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거치대</a:t>
            </a:r>
            <a:r>
              <a:rPr lang="ko-KR" altLang="en-US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환경에서는 힘들듯</a:t>
            </a:r>
            <a:r>
              <a:rPr lang="en-US" altLang="ko-KR" sz="14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  <a:endParaRPr lang="ko-KR" altLang="en-US" sz="14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18381" y="3091552"/>
            <a:ext cx="862727" cy="3029008"/>
          </a:xfrm>
          <a:prstGeom prst="rect">
            <a:avLst/>
          </a:prstGeom>
          <a:noFill/>
          <a:ln w="28575">
            <a:solidFill>
              <a:srgbClr val="FF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519380" y="3630683"/>
            <a:ext cx="615315" cy="615315"/>
          </a:xfrm>
          <a:prstGeom prst="ellipse">
            <a:avLst/>
          </a:prstGeom>
          <a:solidFill>
            <a:srgbClr val="FF00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^3^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68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1031" y="1605280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Q2. </a:t>
            </a:r>
            <a:r>
              <a:rPr lang="ko-KR" altLang="en-US" sz="1800" dirty="0" err="1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피팅룸의</a:t>
            </a:r>
            <a:r>
              <a:rPr lang="ko-KR" altLang="en-US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대기시간이 </a:t>
            </a:r>
            <a:r>
              <a:rPr lang="ko-KR" altLang="en-US" sz="1800" dirty="0" err="1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길어지는게</a:t>
            </a:r>
            <a:r>
              <a:rPr lang="ko-KR" altLang="en-US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아닐까</a:t>
            </a:r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?</a:t>
            </a:r>
            <a:endParaRPr lang="ko-KR" altLang="en-US" sz="18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8981" y="2072489"/>
            <a:ext cx="8798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현재 </a:t>
            </a:r>
            <a:r>
              <a:rPr lang="ko-KR" altLang="en-US" sz="16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피팅룸의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 가치는 입어보고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-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확인하는 정도에 그침</a:t>
            </a:r>
            <a:endParaRPr lang="en-US" altLang="ko-KR" sz="16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지속적으로 사용자에게 물건 구매를 유도하거나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, MD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나 점주에게 가는 데이터로 활용된다면 </a:t>
            </a:r>
            <a:r>
              <a:rPr lang="ko-KR" altLang="en-US" sz="16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피팅룸의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 가치가 올라갈 것이기 때문에 더 좋은 솔루션이라고 판단됨</a:t>
            </a:r>
            <a:endParaRPr lang="ko-KR" altLang="en-US" sz="16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1031" y="4104640"/>
            <a:ext cx="508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Q3. </a:t>
            </a:r>
            <a:r>
              <a:rPr lang="ko-KR" altLang="en-US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사용자의 사진에서 상의</a:t>
            </a:r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/</a:t>
            </a:r>
            <a:r>
              <a:rPr lang="ko-KR" altLang="en-US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하의를 어떻게 분리함</a:t>
            </a:r>
            <a:r>
              <a:rPr lang="en-US" altLang="ko-KR" sz="1800" dirty="0" smtClean="0"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?</a:t>
            </a:r>
            <a:endParaRPr lang="ko-KR" altLang="en-US" sz="1800" dirty="0"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3141" y="4571849"/>
            <a:ext cx="7162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우리가 제공하는 사진에서 가이드라인을 제공할 것</a:t>
            </a:r>
            <a:endParaRPr lang="en-US" altLang="ko-KR" sz="16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기준에 맞춰서 사진 촬영을 한 뒤에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바코드 데이터를 추가하면 자동으로 상</a:t>
            </a:r>
            <a:r>
              <a:rPr lang="en-US" altLang="ko-KR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16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하의를 구분해주는 </a:t>
            </a:r>
            <a:r>
              <a:rPr lang="ko-KR" altLang="en-US" sz="160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방식으로 활용할 예정</a:t>
            </a:r>
            <a:endParaRPr lang="ko-KR" altLang="en-US" sz="16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8981" y="4693920"/>
            <a:ext cx="1330960" cy="2133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259840" y="5212080"/>
            <a:ext cx="1290320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259840" y="6004560"/>
            <a:ext cx="1290320" cy="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869440" y="4754880"/>
            <a:ext cx="0" cy="198120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/>
          <p:cNvSpPr txBox="1"/>
          <p:nvPr/>
        </p:nvSpPr>
        <p:spPr>
          <a:xfrm>
            <a:off x="2228985" y="568826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예상질문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972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812" y="323226"/>
            <a:ext cx="4300408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http://trendinsight.biz/archives/14066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2812" y="855662"/>
            <a:ext cx="9930783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수많은 제품에 적용된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범용성</a:t>
            </a:r>
            <a:r>
              <a:rPr lang="ko-KR" altLang="en-US" sz="1400" b="1" dirty="0"/>
              <a:t> 높은 제품 확인 수단</a:t>
            </a:r>
            <a:endParaRPr lang="ko-KR" altLang="en-US" sz="1400" dirty="0"/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바코드는 대부분의 </a:t>
            </a:r>
            <a:r>
              <a:rPr lang="ko-KR" altLang="en-US" sz="1400" dirty="0" err="1"/>
              <a:t>소매품에</a:t>
            </a:r>
            <a:r>
              <a:rPr lang="ko-KR" altLang="en-US" sz="1400" dirty="0"/>
              <a:t> 기록이 되어있다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범용성이</a:t>
            </a:r>
            <a:r>
              <a:rPr lang="ko-KR" altLang="en-US" sz="1400" dirty="0"/>
              <a:t> 상당히 높은 제품 확인 수단이다</a:t>
            </a:r>
            <a:r>
              <a:rPr lang="en-US" altLang="ko-KR" sz="1400" dirty="0"/>
              <a:t>. </a:t>
            </a:r>
            <a:r>
              <a:rPr lang="ko-KR" altLang="en-US" sz="1400" dirty="0"/>
              <a:t>수많은 제품에 바코드가 쓰이다 보니 바코드를 사용하기 위한 인프라를 사업자가 따로 구축을 할 필요가 없다</a:t>
            </a:r>
            <a:r>
              <a:rPr lang="en-US" altLang="ko-KR" sz="1400" dirty="0"/>
              <a:t>. </a:t>
            </a:r>
            <a:r>
              <a:rPr lang="ko-KR" altLang="en-US" sz="1400" dirty="0"/>
              <a:t>기존에 구축된 바코드 제품 인프라에 수익모델을 그대로 적용하면 되기 때문에 사업을 영위하는 데 있어 큰 비용을 들이지 않아도 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en-US" altLang="ko-KR" sz="1400" dirty="0" err="1"/>
              <a:t>mPedigree</a:t>
            </a:r>
            <a:r>
              <a:rPr lang="ko-KR" altLang="en-US" sz="1400" dirty="0"/>
              <a:t>의 경우를 보더라도 확실히 알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사회적 인프라가 상대적으로 빈약한 아프리카에서도 바코드를 이용한 사업 모델은 극적으로 통했다</a:t>
            </a:r>
            <a:r>
              <a:rPr lang="en-US" altLang="ko-KR" sz="1400" dirty="0" smtClean="0"/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/>
          </a:p>
          <a:p>
            <a:pPr fontAlgn="base"/>
            <a:r>
              <a:rPr lang="en-US" altLang="ko-KR" sz="1400" b="1" dirty="0"/>
              <a:t>Consumer-code</a:t>
            </a:r>
            <a:r>
              <a:rPr lang="ko-KR" altLang="en-US" sz="1400" b="1" dirty="0"/>
              <a:t>를 통해 사람들의 참여를 유도하자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제아무리 바코드가 높은 범용성과 제품 확인의 편리성을 지녔다고 하더라도 이를 이용하는 </a:t>
            </a:r>
            <a:r>
              <a:rPr lang="en-US" altLang="ko-KR" sz="1400" dirty="0"/>
              <a:t>Consumer, </a:t>
            </a:r>
            <a:r>
              <a:rPr lang="ko-KR" altLang="en-US" sz="1400" dirty="0"/>
              <a:t>즉 소비자들이 움직이지 않으면 </a:t>
            </a:r>
            <a:r>
              <a:rPr lang="en-US" altLang="ko-KR" sz="1400" dirty="0"/>
              <a:t>Consumer-code</a:t>
            </a:r>
            <a:r>
              <a:rPr lang="ko-KR" altLang="en-US" sz="1400" dirty="0"/>
              <a:t>로서의 도약은 어려울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바코드를 서비스 이용자들이 적극 이용할 수 있도록 참여를 유도하는 것이 핵심이다</a:t>
            </a:r>
            <a:r>
              <a:rPr lang="en-US" altLang="ko-KR" sz="1400" dirty="0"/>
              <a:t>. Consumer-code</a:t>
            </a:r>
            <a:r>
              <a:rPr lang="ko-KR" altLang="en-US" sz="1400" dirty="0"/>
              <a:t>를 이용하게끔 소비자의 참여를 유도하기 위해서는 현재 나와 있는 다양한 서비스들과의 융합</a:t>
            </a:r>
            <a:r>
              <a:rPr lang="en-US" altLang="ko-KR" sz="1400" dirty="0"/>
              <a:t>, </a:t>
            </a:r>
            <a:r>
              <a:rPr lang="ko-KR" altLang="en-US" sz="1400" dirty="0"/>
              <a:t>접목이 필요하다</a:t>
            </a:r>
            <a:r>
              <a:rPr lang="en-US" altLang="ko-KR" sz="1400" dirty="0"/>
              <a:t>. </a:t>
            </a:r>
            <a:r>
              <a:rPr lang="ko-KR" altLang="en-US" sz="1400" dirty="0"/>
              <a:t>일례로 오늘날 거대한 흐름으로 자리 잡은 </a:t>
            </a:r>
            <a:r>
              <a:rPr lang="en-US" altLang="ko-KR" sz="1400" dirty="0"/>
              <a:t>SNS</a:t>
            </a:r>
            <a:r>
              <a:rPr lang="ko-KR" altLang="en-US" sz="1400" dirty="0"/>
              <a:t>와 바코드 서비스를 연계하여</a:t>
            </a:r>
            <a:r>
              <a:rPr lang="en-US" altLang="ko-KR" sz="1400" dirty="0"/>
              <a:t>, </a:t>
            </a:r>
            <a:r>
              <a:rPr lang="ko-KR" altLang="en-US" sz="1400" dirty="0"/>
              <a:t>바코드를 이용하여 제품을 확인하는 모습을 실시간으로 </a:t>
            </a:r>
            <a:r>
              <a:rPr lang="en-US" altLang="ko-KR" sz="1400" dirty="0"/>
              <a:t>SNS</a:t>
            </a:r>
            <a:r>
              <a:rPr lang="ko-KR" altLang="en-US" sz="1400" dirty="0"/>
              <a:t>에 올려서 이를 지인들과 나누는 방안을 생각해볼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주변의 지인들은 자신들과 공통의 관심사로 묶일 가능성이 크기 때문에 지인이 바코드를 이용해서 확인한 제품에 대해 재확인과 평가가 이루어지는 장이 마련될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이 같은 </a:t>
            </a:r>
            <a:r>
              <a:rPr lang="en-US" altLang="ko-KR" sz="1400" dirty="0"/>
              <a:t>SNS</a:t>
            </a:r>
            <a:r>
              <a:rPr lang="ko-KR" altLang="en-US" sz="1400" dirty="0"/>
              <a:t>활동을 통해 차곡차곡 쌓인 정보들을 </a:t>
            </a:r>
            <a:r>
              <a:rPr lang="ko-KR" altLang="en-US" sz="1400" dirty="0" err="1"/>
              <a:t>빅데이터로</a:t>
            </a:r>
            <a:r>
              <a:rPr lang="ko-KR" altLang="en-US" sz="1400" dirty="0"/>
              <a:t> 활용하는 단계까지 생각해볼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일련의 과정들은 서로 동떨어진 활동이 아니라 유기적으로 움직일 것이며</a:t>
            </a:r>
            <a:r>
              <a:rPr lang="en-US" altLang="ko-KR" sz="1400" dirty="0"/>
              <a:t>, </a:t>
            </a:r>
            <a:r>
              <a:rPr lang="ko-KR" altLang="en-US" sz="1400" dirty="0"/>
              <a:t>곧 소비자들이 바코드를 </a:t>
            </a:r>
            <a:r>
              <a:rPr lang="en-US" altLang="ko-KR" sz="1400" dirty="0"/>
              <a:t>Consumer-code</a:t>
            </a:r>
            <a:r>
              <a:rPr lang="ko-KR" altLang="en-US" sz="1400" dirty="0"/>
              <a:t>로 인식하는 계기를 마련해 줄 것이다</a:t>
            </a:r>
            <a:r>
              <a:rPr lang="en-US" altLang="ko-KR" sz="1400" dirty="0"/>
              <a:t>.?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1024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769" y="5438784"/>
            <a:ext cx="9299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‘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소비자 구매 의사 결정 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5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단계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’</a:t>
            </a:r>
            <a:r>
              <a:rPr lang="ko-KR" altLang="en-US" sz="1400" dirty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를 오프라인 패션 매장에 접목 했을 때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,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(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탈의실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)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은 소비자의 제품 평가 및 결정이 일어나는 핵심 장소임</a:t>
            </a:r>
            <a:endParaRPr lang="en-US" altLang="ko-KR" sz="1400" b="1" u="sng" dirty="0" smtClean="0">
              <a:solidFill>
                <a:srgbClr val="FF0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그러나 현재 </a:t>
            </a:r>
            <a:r>
              <a:rPr lang="ko-KR" altLang="en-US" sz="14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내의 환경은 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‘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빠르게 입어보고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-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결정하는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’ 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단순한 장소로만 활용되고 있음</a:t>
            </a:r>
            <a:endParaRPr lang="en-US" altLang="ko-KR" sz="1400" dirty="0" smtClean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우리조는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피팅룸이라는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장소를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IT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솔루션을 통해 보다 가치 있는 장소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로 변모시키고자 함</a:t>
            </a:r>
            <a:endParaRPr lang="en-US" altLang="ko-KR" sz="1400" dirty="0" smtClean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4486" y="1564520"/>
            <a:ext cx="4049507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소비자 구매 의사 결정 과정을 참고한 </a:t>
            </a:r>
            <a:r>
              <a:rPr lang="ko-KR" altLang="en-US" sz="1400" smtClean="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고객 행동 정의</a:t>
            </a:r>
            <a:endParaRPr lang="ko-KR" altLang="en-US" sz="1400" dirty="0">
              <a:solidFill>
                <a:schemeClr val="bg1"/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1600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Wants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8798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Search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9960" y="2202791"/>
            <a:ext cx="1137920" cy="113792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rgbClr val="C00000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Evaluation</a:t>
            </a:r>
            <a:endParaRPr lang="ko-KR" altLang="en-US" sz="1500" dirty="0">
              <a:solidFill>
                <a:srgbClr val="C00000"/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63194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Purchase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0392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Post</a:t>
            </a:r>
          </a:p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Purchase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44699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431897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19095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806293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8653" y="3737176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구매를 희망한다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방문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7734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8737" y="3737176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몰색한다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매대 탐색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47472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89975" y="3737176"/>
            <a:ext cx="1337226" cy="891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선택한 뒤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평가 및 결정한다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</a:t>
            </a: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방문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b="1" dirty="0">
              <a:solidFill>
                <a:srgbClr val="C0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349240" y="3340711"/>
            <a:ext cx="0" cy="375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07777" y="3737176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구매한다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계산대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22376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00139" y="3737176"/>
            <a:ext cx="1399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후기를 남긴다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온라인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지인평가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909066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번개 1"/>
          <p:cNvSpPr/>
          <p:nvPr/>
        </p:nvSpPr>
        <p:spPr>
          <a:xfrm>
            <a:off x="5877143" y="1771881"/>
            <a:ext cx="785015" cy="2574314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단절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84703" y="184769"/>
            <a:ext cx="5844152" cy="844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 </a:t>
            </a:r>
            <a:r>
              <a:rPr lang="ko-KR" altLang="en-US" dirty="0" err="1" smtClean="0"/>
              <a:t>피팅을</a:t>
            </a:r>
            <a:r>
              <a:rPr lang="ko-KR" altLang="en-US" dirty="0" smtClean="0"/>
              <a:t> 위한 대기와 번거로움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옷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상상해야함에</a:t>
            </a:r>
            <a:r>
              <a:rPr lang="ko-KR" altLang="en-US" dirty="0" smtClean="0"/>
              <a:t> 따른 구매 망설임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887980" y="4879818"/>
            <a:ext cx="5185157" cy="334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0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Service Concept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2422" y="4706168"/>
            <a:ext cx="9319098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SPA Brand </a:t>
            </a:r>
            <a:r>
              <a:rPr lang="ko-KR" altLang="en-US" sz="20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룸 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내에서의 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고객 경험 향상</a:t>
            </a:r>
            <a:r>
              <a:rPr lang="en-US" altLang="ko-KR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서비스</a:t>
            </a:r>
            <a:r>
              <a:rPr lang="en-US" altLang="ko-KR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endParaRPr lang="ko-KR" altLang="en-US" sz="20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1987" y="5151912"/>
            <a:ext cx="929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백화점</a:t>
            </a:r>
            <a:r>
              <a:rPr lang="en-US" altLang="ko-KR" sz="12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패션매장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피팅룸이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많이 구비된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Spa brand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를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중심으로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418449" y="2307102"/>
            <a:ext cx="4234376" cy="19554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아이콘 혹은 기능 설명 이미지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6088" y="5873786"/>
            <a:ext cx="931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# O2O, 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구체적으로 뭐라고 하면 좋을까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….</a:t>
            </a:r>
            <a:endParaRPr lang="ko-KR" altLang="en-US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921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925" y="1317413"/>
            <a:ext cx="10798550" cy="37083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72100" y="6540795"/>
            <a:ext cx="5343525" cy="7241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http://news.mk.co.kr/newsRead.php?year=2010&amp;no=226779</a:t>
            </a:r>
          </a:p>
        </p:txBody>
      </p:sp>
    </p:spTree>
    <p:extLst>
      <p:ext uri="{BB962C8B-B14F-4D97-AF65-F5344CB8AC3E}">
        <p14:creationId xmlns:p14="http://schemas.microsoft.com/office/powerpoint/2010/main" val="12575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50" y="1417573"/>
            <a:ext cx="5592971" cy="599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2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01388" y="1682731"/>
            <a:ext cx="8422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위에서 </a:t>
            </a:r>
            <a:r>
              <a:rPr lang="ko-KR" altLang="en-US" sz="1600" dirty="0"/>
              <a:t>언급한 글로벌 </a:t>
            </a:r>
            <a:r>
              <a:rPr lang="en-US" altLang="ko-KR" sz="1600" dirty="0"/>
              <a:t>SPA</a:t>
            </a:r>
            <a:r>
              <a:rPr lang="ko-KR" altLang="en-US" sz="1600" dirty="0"/>
              <a:t>브랜드는 전 세계 소비자들을 대상으로 상품과 마케팅을 </a:t>
            </a:r>
            <a:r>
              <a:rPr lang="ko-KR" altLang="en-US" sz="1600" dirty="0" smtClean="0"/>
              <a:t>기획하기 </a:t>
            </a:r>
            <a:r>
              <a:rPr lang="ko-KR" altLang="en-US" sz="1600" dirty="0"/>
              <a:t>때문에 그들의 지역적이고 문화적인 특성</a:t>
            </a:r>
            <a:r>
              <a:rPr lang="en-US" altLang="ko-KR" sz="1600" dirty="0"/>
              <a:t>, </a:t>
            </a:r>
            <a:r>
              <a:rPr lang="ko-KR" altLang="en-US" sz="1600" dirty="0"/>
              <a:t>취향</a:t>
            </a:r>
            <a:r>
              <a:rPr lang="en-US" altLang="ko-KR" sz="1600" dirty="0"/>
              <a:t>, </a:t>
            </a:r>
            <a:r>
              <a:rPr lang="ko-KR" altLang="en-US" sz="1600" dirty="0"/>
              <a:t>체형</a:t>
            </a:r>
            <a:r>
              <a:rPr lang="en-US" altLang="ko-KR" sz="1600" dirty="0"/>
              <a:t>, </a:t>
            </a:r>
            <a:r>
              <a:rPr lang="ko-KR" altLang="en-US" sz="1600" dirty="0"/>
              <a:t>정서 등을 모두 만족시키기는 어렵다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smtClean="0"/>
              <a:t>하지만 </a:t>
            </a:r>
            <a:r>
              <a:rPr lang="ko-KR" altLang="en-US" sz="1600" dirty="0"/>
              <a:t>온라인 쇼핑몰에서는 방문자의 쇼핑을 점원이 옆에서 도와줄 수 없으므로 고객 편의가 최대한 반영된 </a:t>
            </a:r>
            <a:r>
              <a:rPr lang="en-US" altLang="ko-KR" sz="1600" dirty="0"/>
              <a:t>UI, UX </a:t>
            </a:r>
            <a:r>
              <a:rPr lang="ko-KR" altLang="en-US" sz="1600" dirty="0"/>
              <a:t>전략이 필요하다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 </a:t>
            </a:r>
            <a:r>
              <a:rPr lang="ko-KR" altLang="en-US" sz="1600" dirty="0"/>
              <a:t>오프라인에서 잘 다져진 브랜드 가치와 서비스 만족도가 오프라인으로 이어져 서로 시너지를 내야 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반대로 상반된 쇼핑경험을 제공한다면 고객의 이탈은 가속화되고 장기적으로는 브랜드 이미지에도 부정적인 영향을 미칠 수 있기 때문이다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73667" y="5654515"/>
            <a:ext cx="5343525" cy="7241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http://www.ditoday.com/articles/articles_view.html?idno=20343</a:t>
            </a:r>
          </a:p>
        </p:txBody>
      </p:sp>
    </p:spTree>
    <p:extLst>
      <p:ext uri="{BB962C8B-B14F-4D97-AF65-F5344CB8AC3E}">
        <p14:creationId xmlns:p14="http://schemas.microsoft.com/office/powerpoint/2010/main" val="317736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Idea summary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1038" y="1626325"/>
            <a:ext cx="6235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주제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737" y="2998728"/>
            <a:ext cx="443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Needs / Pain point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204" y="1906697"/>
            <a:ext cx="9319098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Clozet</a:t>
            </a:r>
            <a:r>
              <a:rPr lang="en-US" altLang="ko-KR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(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가제</a:t>
            </a:r>
            <a:r>
              <a:rPr lang="en-US" altLang="ko-KR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) – </a:t>
            </a:r>
            <a:r>
              <a:rPr lang="ko-KR" altLang="en-US" sz="20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내에서의 </a:t>
            </a:r>
            <a:r>
              <a:rPr lang="en-US" altLang="ko-KR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Customer Experience </a:t>
            </a:r>
            <a:r>
              <a:rPr lang="ko-KR" altLang="en-US" sz="20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제안</a:t>
            </a:r>
            <a:endParaRPr lang="ko-KR" altLang="en-US" sz="20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769" y="2352441"/>
            <a:ext cx="929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백화점</a:t>
            </a:r>
            <a:r>
              <a:rPr lang="en-US" altLang="ko-KR" sz="12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패션매장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피팅룸이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많이 구비된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Spa brand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를 중심으로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  <a:endParaRPr lang="ko-KR" altLang="en-US" sz="120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277" y="3339197"/>
            <a:ext cx="4434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탈의실에 가지고 들어간 </a:t>
            </a:r>
            <a:r>
              <a:rPr lang="ko-KR" altLang="en-US" sz="12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물건의 사이즈나 색상을 바꾸고 싶지만 방법이 없어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다시 옷을 갈아입고 가지러 나오는 케이스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브랜드 별로 탈의실을 따로 운영하지만</a:t>
            </a:r>
            <a:r>
              <a:rPr lang="en-US" altLang="ko-KR" sz="12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다양한 브랜드의 옷을 조합해서 확인하고 싶은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니즈</a:t>
            </a:r>
            <a:endParaRPr lang="en-US" altLang="ko-KR" sz="1200" b="1" dirty="0" smtClean="0">
              <a:solidFill>
                <a:srgbClr val="FF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379" y="5310518"/>
            <a:ext cx="4427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- Hardware :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탈의실 내에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NFC, Wide </a:t>
            </a:r>
            <a:r>
              <a:rPr lang="en-US" altLang="ko-KR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lense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가 내장된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거치대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Software :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바코드 기반의 상품 호출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사이즈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컬러 변경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marL="893763"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착샷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기반의 상품 정보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푸시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세일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재고 정보와 연동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</a:t>
            </a:r>
          </a:p>
          <a:p>
            <a:pPr marL="893763">
              <a:lnSpc>
                <a:spcPct val="150000"/>
              </a:lnSpc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착샷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데이터를 활용한 코디 솔루션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39140" y="1517715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39140" y="280500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9140" y="6878722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11800" y="2998728"/>
            <a:ext cx="443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Findings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346700" y="2957717"/>
            <a:ext cx="0" cy="369772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11800" y="3339197"/>
            <a:ext cx="4436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소비자 구매 의사 결정 과정 중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‘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평가 및 결정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’</a:t>
            </a:r>
            <a:r>
              <a:rPr lang="ko-KR" altLang="en-US" sz="120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단계의 상당 케이스는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내에서 이루어진다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marL="176213" indent="-176213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피팅룸은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Personal Zone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으로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사용자가 의류매장 내에서 부담 없이 행동할 수 있는 장소이며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착샷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기록을 위한 </a:t>
            </a: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셀카도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상당수 찍음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76213" indent="-176213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피팅룸으로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가져가는 상품들의 경우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마음에 드는 제품들을 이미 선별한 과정이라고 볼 수 있음</a:t>
            </a:r>
            <a:r>
              <a:rPr lang="ko-KR" altLang="en-US" sz="12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바로 구매를 하지 않더라도 잠재적인 구매가능성이 있는 제품 </a:t>
            </a:r>
            <a:r>
              <a:rPr lang="en-US" altLang="ko-KR" sz="12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/ </a:t>
            </a:r>
            <a:r>
              <a:rPr lang="ko-KR" altLang="en-US" sz="12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선호도 제품 케이스로 </a:t>
            </a:r>
            <a:r>
              <a:rPr lang="ko-KR" altLang="en-US" sz="1200" dirty="0" err="1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카운팅</a:t>
            </a:r>
            <a:r>
              <a:rPr lang="ko-KR" altLang="en-US" sz="1200" dirty="0" smtClean="0">
                <a:solidFill>
                  <a:srgbClr val="FF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  <a:sym typeface="Wingdings" panose="05000000000000000000" pitchFamily="2" charset="2"/>
              </a:rPr>
              <a:t> 가능</a:t>
            </a:r>
            <a:endParaRPr lang="en-US" altLang="ko-KR" sz="1200" dirty="0" smtClean="0">
              <a:solidFill>
                <a:srgbClr val="FF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76213" indent="-176213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패션 매장의 경우</a:t>
            </a: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옷마다 바코드가 내장되어 있어 사용자의 직접 입력 없이 제품 정보들을 체계화 할 수 있음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marL="176213" indent="-176213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MD</a:t>
            </a:r>
            <a:r>
              <a:rPr lang="ko-KR" altLang="en-US" sz="120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의 경우 주관적인 판단에 의해 패션 디스플레이를 하는 케이스가 많음</a:t>
            </a:r>
            <a:endParaRPr lang="en-US" altLang="ko-KR" sz="120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977" y="5025102"/>
            <a:ext cx="443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주요아이디어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- 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기술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39140" y="4839778"/>
            <a:ext cx="44196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2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0" y="2045629"/>
            <a:ext cx="6037336" cy="29906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69983" y="5575154"/>
            <a:ext cx="8422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국내 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SPA BRAND 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시장의 성장과 실제로 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40%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의 사람들이 </a:t>
            </a:r>
            <a:r>
              <a:rPr lang="ko-KR" altLang="en-US" sz="16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스파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브랜드를 구매한 경험이 있다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.</a:t>
            </a:r>
            <a:endParaRPr lang="ko-KR" altLang="en-US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64355"/>
          <a:stretch/>
        </p:blipFill>
        <p:spPr>
          <a:xfrm>
            <a:off x="6153393" y="1716233"/>
            <a:ext cx="3849110" cy="37083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983" y="6452627"/>
            <a:ext cx="842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SPA BRAND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란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?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SPA(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스파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Specialty store retailer Private label Apparel brand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약자로 기획부터 생산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유통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판매까지 직접 관리하는 브랜드로 비용의 비효율성을 제거하는 전략을 취한다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66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기회요소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69983" y="1917554"/>
            <a:ext cx="8422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SPA BRAND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의 </a:t>
            </a:r>
            <a:r>
              <a:rPr lang="en-US" altLang="ko-KR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O2O </a:t>
            </a:r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서비스 부족</a:t>
            </a:r>
            <a:r>
              <a:rPr lang="ko-KR" altLang="en-US" sz="1600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리서치</a:t>
            </a:r>
            <a:r>
              <a:rPr lang="en-US" altLang="ko-KR" sz="1600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)</a:t>
            </a:r>
          </a:p>
          <a:p>
            <a:endParaRPr lang="en-US" altLang="ko-KR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r>
              <a:rPr lang="ko-KR" altLang="en-US" sz="16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온라인 서비스와 오프라인 서비스 연결을 통해 구매 흐름 연결</a:t>
            </a:r>
            <a:endParaRPr lang="ko-KR" altLang="en-US" sz="1600" dirty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75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77362" y="1783533"/>
            <a:ext cx="8374456" cy="34946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인터뷰 진행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인터</a:t>
            </a:r>
            <a:r>
              <a:rPr lang="ko-KR" altLang="en-US" dirty="0" smtClean="0"/>
              <a:t>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7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769" y="5438784"/>
            <a:ext cx="9299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‘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소비자 구매 의사 결정 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5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단계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’</a:t>
            </a:r>
            <a:r>
              <a:rPr lang="ko-KR" altLang="en-US" sz="1400" dirty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를 오프라인 패션 매장에 접목 했을 때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,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(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탈의실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)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은 소비자의 제품 평가 및 결정이 일어나는 핵심 장소임</a:t>
            </a:r>
            <a:endParaRPr lang="en-US" altLang="ko-KR" sz="1400" b="1" u="sng" dirty="0" smtClean="0">
              <a:solidFill>
                <a:srgbClr val="FF0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그러나 현재 </a:t>
            </a:r>
            <a:r>
              <a:rPr lang="ko-KR" altLang="en-US" sz="14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내의 환경은 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‘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빠르게 입어보고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-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결정하는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’ 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단순한 장소로만 활용되고 있음</a:t>
            </a:r>
            <a:endParaRPr lang="en-US" altLang="ko-KR" sz="1400" dirty="0" smtClean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우리조는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피팅룸이라는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장소를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IT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솔루션을 통해 보다 가치 있는 장소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로 변모시키고자 함</a:t>
            </a:r>
            <a:endParaRPr lang="en-US" altLang="ko-KR" sz="1400" dirty="0" smtClean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4486" y="1564520"/>
            <a:ext cx="4049507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소비자 구매 의사 결정 과정을 참고한 </a:t>
            </a:r>
            <a:r>
              <a:rPr lang="ko-KR" altLang="en-US" sz="1400" smtClean="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고객 행동 정의</a:t>
            </a:r>
            <a:endParaRPr lang="ko-KR" altLang="en-US" sz="1400" dirty="0">
              <a:solidFill>
                <a:schemeClr val="bg1"/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1600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Wants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8798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Search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9960" y="2202791"/>
            <a:ext cx="1137920" cy="113792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rgbClr val="C00000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Evaluation</a:t>
            </a:r>
            <a:endParaRPr lang="ko-KR" altLang="en-US" sz="1500" dirty="0">
              <a:solidFill>
                <a:srgbClr val="C00000"/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63194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Purchase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0392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Post</a:t>
            </a:r>
          </a:p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Purchase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44699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431897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19095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806293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8653" y="3737176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구매를 희망한다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방문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7734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8737" y="3737176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몰색한다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매대 탐색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47472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89975" y="3737176"/>
            <a:ext cx="1337226" cy="891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선택한 뒤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평가 및 결정한다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</a:t>
            </a: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방문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b="1" dirty="0">
              <a:solidFill>
                <a:srgbClr val="C0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349240" y="3340711"/>
            <a:ext cx="0" cy="375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07777" y="3737176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구매한다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계산대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22376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00139" y="3737176"/>
            <a:ext cx="1399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후기를 남긴다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온라인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지인평가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909066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 흐름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3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769" y="5438784"/>
            <a:ext cx="9299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‘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소비자 구매 의사 결정 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5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단계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’</a:t>
            </a:r>
            <a:r>
              <a:rPr lang="ko-KR" altLang="en-US" sz="1400" dirty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를 오프라인 패션 매장에 접목 했을 때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,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(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탈의실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)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은 소비자의 제품 평가 및 결정이 일어나는 핵심 장소임</a:t>
            </a:r>
            <a:endParaRPr lang="en-US" altLang="ko-KR" sz="1400" b="1" u="sng" dirty="0" smtClean="0">
              <a:solidFill>
                <a:srgbClr val="FF0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그러나 현재 </a:t>
            </a:r>
            <a:r>
              <a:rPr lang="ko-KR" altLang="en-US" sz="14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내의 환경은 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‘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빠르게 입어보고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-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결정하는</a:t>
            </a:r>
            <a:r>
              <a:rPr lang="en-US" altLang="ko-KR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’ 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단순한 장소로만 활용되고 있음</a:t>
            </a:r>
            <a:endParaRPr lang="en-US" altLang="ko-KR" sz="1400" dirty="0" smtClean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우리조는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</a:t>
            </a:r>
            <a:r>
              <a:rPr lang="ko-KR" altLang="en-US" sz="1400" b="1" u="sng" dirty="0" err="1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피팅룸이라는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 장소를 </a:t>
            </a:r>
            <a:r>
              <a:rPr lang="en-US" altLang="ko-KR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IT </a:t>
            </a:r>
            <a:r>
              <a:rPr lang="ko-KR" altLang="en-US" sz="1400" b="1" u="sng" dirty="0" smtClean="0">
                <a:solidFill>
                  <a:srgbClr val="FF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솔루션을 통해 보다 가치 있는 장소</a:t>
            </a:r>
            <a:r>
              <a:rPr lang="ko-KR" altLang="en-US" sz="1400" dirty="0" smtClean="0"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로 변모시키고자 함</a:t>
            </a:r>
            <a:endParaRPr lang="en-US" altLang="ko-KR" sz="1400" dirty="0" smtClean="0"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4486" y="1564520"/>
            <a:ext cx="4049507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소비자 구매 의사 결정 과정을 참고한 </a:t>
            </a:r>
            <a:r>
              <a:rPr lang="ko-KR" altLang="en-US" sz="1400" smtClean="0">
                <a:solidFill>
                  <a:schemeClr val="bg1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고객 행동 정의</a:t>
            </a:r>
            <a:endParaRPr lang="ko-KR" altLang="en-US" sz="1400" dirty="0">
              <a:solidFill>
                <a:schemeClr val="bg1"/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1600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Wants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8798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Search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9960" y="2202791"/>
            <a:ext cx="1137920" cy="113792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rgbClr val="C00000"/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Evaluation</a:t>
            </a:r>
            <a:endParaRPr lang="ko-KR" altLang="en-US" sz="1500" dirty="0">
              <a:solidFill>
                <a:srgbClr val="C00000"/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63194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Purchase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03920" y="2202791"/>
            <a:ext cx="1137920" cy="1137920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Post</a:t>
            </a:r>
          </a:p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Purchase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44699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431897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19095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8062936" y="2707999"/>
            <a:ext cx="147908" cy="12750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8653" y="3737176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구매를 희망한다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백화점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방문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7734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8737" y="3737176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몰색한다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매대 탐색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47472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89975" y="3737176"/>
            <a:ext cx="1337226" cy="891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선택한 뒤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평가 및 결정한다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</a:t>
            </a:r>
            <a:r>
              <a:rPr lang="ko-KR" altLang="en-US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방문</a:t>
            </a:r>
            <a:r>
              <a:rPr lang="en-US" altLang="ko-KR" sz="1200" b="1" dirty="0" smtClean="0">
                <a:solidFill>
                  <a:srgbClr val="C00000"/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b="1" dirty="0">
              <a:solidFill>
                <a:srgbClr val="C00000"/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349240" y="3340711"/>
            <a:ext cx="0" cy="375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07777" y="3737176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상품을 구매한다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매장 계산대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22376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00139" y="3737176"/>
            <a:ext cx="1399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후기를 남긴다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온라인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지인평가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”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9090660" y="3340711"/>
            <a:ext cx="0" cy="375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Background Research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피팅룸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91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8985" y="562491"/>
            <a:ext cx="6235430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고딕Neo1 09 Heavy" panose="020B0600000101010101" pitchFamily="34" charset="-127"/>
                <a:ea typeface="Sandoll 고딕Neo1 09 Heavy" panose="020B0600000101010101" pitchFamily="34" charset="-127"/>
              </a:rPr>
              <a:t>Stakeholder needs &amp; Strategy</a:t>
            </a:r>
            <a:endParaRPr lang="ko-KR" altLang="en-US" dirty="0">
              <a:latin typeface="Sandoll 고딕Neo1 09 Heavy" panose="020B0600000101010101" pitchFamily="34" charset="-127"/>
              <a:ea typeface="Sandoll 고딕Neo1 09 Heavy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4665" y="152957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0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고객</a:t>
            </a:r>
            <a:endParaRPr lang="ko-KR" altLang="en-US" sz="1600" dirty="0">
              <a:solidFill>
                <a:srgbClr val="C00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2214" y="152957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0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매장직원</a:t>
            </a:r>
            <a:endParaRPr lang="ko-KR" altLang="en-US" sz="1600" dirty="0">
              <a:solidFill>
                <a:srgbClr val="C00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6819" y="1529573"/>
            <a:ext cx="489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C00000"/>
                </a:solidFill>
                <a:latin typeface="Sandoll 고딕Neo2 03 Regular" panose="020B0600000101010101" pitchFamily="34" charset="-127"/>
                <a:ea typeface="Sandoll 고딕Neo2 03 Regular" panose="020B0600000101010101" pitchFamily="34" charset="-127"/>
              </a:rPr>
              <a:t>MD</a:t>
            </a:r>
            <a:endParaRPr lang="ko-KR" altLang="en-US" sz="1600" dirty="0">
              <a:solidFill>
                <a:srgbClr val="C00000"/>
              </a:solidFill>
              <a:latin typeface="Sandoll 고딕Neo2 03 Regular" panose="020B0600000101010101" pitchFamily="34" charset="-127"/>
              <a:ea typeface="Sandoll 고딕Neo2 03 Regular" panose="020B0600000101010101" pitchFamily="34" charset="-127"/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736890" y="4338551"/>
            <a:ext cx="2275877" cy="904009"/>
          </a:xfrm>
          <a:prstGeom prst="wedgeRectCallout">
            <a:avLst>
              <a:gd name="adj1" fmla="val -8418"/>
              <a:gd name="adj2" fmla="val -8047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736890" y="4376365"/>
            <a:ext cx="2179029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저는 여러 브랜드의 상품을 구매하지만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05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특성상 브랜드 별로 입어봐야 한다는 불편함이 있어요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  <a:endParaRPr lang="ko-KR" altLang="en-US" sz="105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4727801" y="4338551"/>
            <a:ext cx="2285466" cy="904009"/>
          </a:xfrm>
          <a:prstGeom prst="wedgeRectCallout">
            <a:avLst>
              <a:gd name="adj1" fmla="val -8263"/>
              <a:gd name="adj2" fmla="val -990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4" name="TextBox 23"/>
          <p:cNvSpPr txBox="1"/>
          <p:nvPr/>
        </p:nvSpPr>
        <p:spPr>
          <a:xfrm>
            <a:off x="4765474" y="4376365"/>
            <a:ext cx="2210120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오프라인 매장의 장점은 직접 만져보고 확인할 수 있다는 장점이 있죠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 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이 장점을 극대화 시킬 방법 없을까요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?</a:t>
            </a:r>
          </a:p>
        </p:txBody>
      </p:sp>
      <p:sp>
        <p:nvSpPr>
          <p:cNvPr id="29" name="사각형 설명선 28"/>
          <p:cNvSpPr/>
          <p:nvPr/>
        </p:nvSpPr>
        <p:spPr>
          <a:xfrm>
            <a:off x="7820824" y="2260832"/>
            <a:ext cx="2025786" cy="912180"/>
          </a:xfrm>
          <a:prstGeom prst="wedgeRectCallout">
            <a:avLst>
              <a:gd name="adj1" fmla="val -8518"/>
              <a:gd name="adj2" fmla="val -8623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7820824" y="2298645"/>
            <a:ext cx="2025786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물건을 디스플레이 할 때에는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‘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잘 팔릴 것 같은 상품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’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이라는 주관적인 감으로 선정해요</a:t>
            </a:r>
            <a:endParaRPr lang="en-US" altLang="ko-KR" sz="1050" dirty="0" smtClean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45068" y="5806655"/>
            <a:ext cx="840326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고객과 매장직원과의 접점을 높일 수 있는 솔루션을 제시한다</a:t>
            </a: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고객이 </a:t>
            </a:r>
            <a:r>
              <a:rPr lang="ko-KR" altLang="en-US" sz="1400" dirty="0" err="1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피팅룸에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가져간 상품을 잠재적인 구매가능성으로 정의한다</a:t>
            </a: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‘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직접 </a:t>
            </a:r>
            <a:r>
              <a:rPr lang="ko-KR" altLang="en-US" sz="1400" dirty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제품을 확인하고 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만지는</a:t>
            </a: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’ / ‘</a:t>
            </a:r>
            <a:r>
              <a:rPr lang="ko-KR" altLang="en-US" sz="1400" dirty="0" err="1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착샷이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가능한</a:t>
            </a:r>
            <a:r>
              <a:rPr lang="en-US" altLang="ko-KR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’</a:t>
            </a:r>
            <a:r>
              <a:rPr lang="ko-KR" altLang="en-US" sz="1400" dirty="0" smtClean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오프라인 </a:t>
            </a:r>
            <a:r>
              <a:rPr lang="ko-KR" altLang="en-US" sz="1400" dirty="0" err="1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커머스의</a:t>
            </a:r>
            <a:r>
              <a:rPr lang="ko-KR" altLang="en-US" sz="1400" dirty="0">
                <a:solidFill>
                  <a:srgbClr val="C00000"/>
                </a:solidFill>
                <a:latin typeface="Sandoll 고딕Neo1 07 Bold" panose="020B0600000101010101" pitchFamily="34" charset="-127"/>
                <a:ea typeface="Sandoll 고딕Neo1 07 Bold" panose="020B0600000101010101" pitchFamily="34" charset="-127"/>
              </a:rPr>
              <a:t> 장점을 최대한 살릴 수 있는 전략으로 활용</a:t>
            </a:r>
            <a:endParaRPr lang="en-US" altLang="ko-KR" sz="1400" dirty="0">
              <a:solidFill>
                <a:srgbClr val="C00000"/>
              </a:solidFill>
              <a:latin typeface="Sandoll 고딕Neo1 07 Bold" panose="020B0600000101010101" pitchFamily="34" charset="-127"/>
              <a:ea typeface="Sandoll 고딕Neo1 07 Bold" panose="020B0600000101010101" pitchFamily="34" charset="-127"/>
            </a:endParaRPr>
          </a:p>
          <a:p>
            <a:pPr marL="228600" indent="-228600">
              <a:buAutoNum type="arabicPeriod"/>
            </a:pPr>
            <a:endParaRPr lang="ko-KR" altLang="en-US" sz="1400" dirty="0"/>
          </a:p>
        </p:txBody>
      </p:sp>
      <p:sp>
        <p:nvSpPr>
          <p:cNvPr id="34" name="사각형 설명선 33"/>
          <p:cNvSpPr/>
          <p:nvPr/>
        </p:nvSpPr>
        <p:spPr>
          <a:xfrm>
            <a:off x="1034482" y="3289045"/>
            <a:ext cx="2338638" cy="927355"/>
          </a:xfrm>
          <a:prstGeom prst="wedgeRectCallout">
            <a:avLst>
              <a:gd name="adj1" fmla="val 8666"/>
              <a:gd name="adj2" fmla="val -738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1034482" y="3326859"/>
            <a:ext cx="233863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마음에 드는 물건을 </a:t>
            </a:r>
            <a:r>
              <a:rPr lang="ko-KR" altLang="en-US" sz="105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찜해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놨지만 다시 구매를 위해 방문했을 때 재고가 없어서 구매하지 못한 적이 있어요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</a:p>
        </p:txBody>
      </p:sp>
      <p:sp>
        <p:nvSpPr>
          <p:cNvPr id="36" name="사각형 설명선 35"/>
          <p:cNvSpPr/>
          <p:nvPr/>
        </p:nvSpPr>
        <p:spPr>
          <a:xfrm>
            <a:off x="814530" y="2262453"/>
            <a:ext cx="2416350" cy="912180"/>
          </a:xfrm>
          <a:prstGeom prst="wedgeRectCallout">
            <a:avLst>
              <a:gd name="adj1" fmla="val -9225"/>
              <a:gd name="adj2" fmla="val -8708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7" name="TextBox 36"/>
          <p:cNvSpPr txBox="1"/>
          <p:nvPr/>
        </p:nvSpPr>
        <p:spPr>
          <a:xfrm>
            <a:off x="814530" y="2300266"/>
            <a:ext cx="2416350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피팅룸에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가지고 간 물건의 사이즈나 컬러를 바꾸고 싶지만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, 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방법이 없어 포기하거나 옷을 다시 입고 나와서 챙겨와요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  <a:endParaRPr lang="ko-KR" altLang="en-US" sz="105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40" name="사각형 설명선 39"/>
          <p:cNvSpPr/>
          <p:nvPr/>
        </p:nvSpPr>
        <p:spPr>
          <a:xfrm>
            <a:off x="4018364" y="3289045"/>
            <a:ext cx="2400404" cy="927355"/>
          </a:xfrm>
          <a:prstGeom prst="wedgeRectCallout">
            <a:avLst>
              <a:gd name="adj1" fmla="val 7943"/>
              <a:gd name="adj2" fmla="val -8401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1" name="TextBox 40"/>
          <p:cNvSpPr txBox="1"/>
          <p:nvPr/>
        </p:nvSpPr>
        <p:spPr>
          <a:xfrm>
            <a:off x="4069437" y="3326859"/>
            <a:ext cx="229825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상품 판매 전략은 대부분 판매량에만 의존해요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 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판매량 외에도 확인할 수 있는 정량적인 자료가 있으면 좋겠어요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</a:t>
            </a:r>
            <a:endParaRPr lang="ko-KR" altLang="en-US" sz="1050" dirty="0">
              <a:latin typeface="Sandoll 고딕Neo2 01 UltraLight" panose="020B0600000101010101" pitchFamily="34" charset="-127"/>
              <a:ea typeface="Sandoll 고딕Neo2 01 UltraLight" panose="020B0600000101010101" pitchFamily="34" charset="-127"/>
            </a:endParaRPr>
          </a:p>
        </p:txBody>
      </p:sp>
      <p:sp>
        <p:nvSpPr>
          <p:cNvPr id="42" name="사각형 설명선 41"/>
          <p:cNvSpPr/>
          <p:nvPr/>
        </p:nvSpPr>
        <p:spPr>
          <a:xfrm>
            <a:off x="4675773" y="2262454"/>
            <a:ext cx="2148464" cy="912180"/>
          </a:xfrm>
          <a:prstGeom prst="wedgeRectCallout">
            <a:avLst>
              <a:gd name="adj1" fmla="val -7978"/>
              <a:gd name="adj2" fmla="val -9068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TextBox 42"/>
          <p:cNvSpPr txBox="1"/>
          <p:nvPr/>
        </p:nvSpPr>
        <p:spPr>
          <a:xfrm>
            <a:off x="4714240" y="2300267"/>
            <a:ext cx="2077635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옷만 잔뜩 입어놓고</a:t>
            </a:r>
            <a:r>
              <a:rPr lang="en-US" altLang="ko-KR" sz="1050" dirty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 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사라지는 고객들이 야속해요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. </a:t>
            </a:r>
            <a:r>
              <a:rPr lang="ko-KR" altLang="en-US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어떻게 하면 떠난 고객들을 잡을 수 있을까요</a:t>
            </a:r>
            <a:r>
              <a:rPr lang="en-US" altLang="ko-KR" sz="1050" dirty="0" smtClean="0">
                <a:latin typeface="Sandoll 고딕Neo2 01 UltraLight" panose="020B0600000101010101" pitchFamily="34" charset="-127"/>
                <a:ea typeface="Sandoll 고딕Neo2 01 UltraLight" panose="020B0600000101010101" pitchFamily="34" charset="-127"/>
              </a:rPr>
              <a:t>?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5151120" y="5659120"/>
            <a:ext cx="416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39140" y="1194158"/>
            <a:ext cx="92125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53497" y="217283"/>
            <a:ext cx="1828800" cy="75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니즈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29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6452</TotalTime>
  <Words>2058</Words>
  <Application>Microsoft Office PowerPoint</Application>
  <PresentationFormat>사용자 지정</PresentationFormat>
  <Paragraphs>342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Sandoll 고딕Neo1 07 Bold</vt:lpstr>
      <vt:lpstr>Sandoll 고딕Neo1 09 Heavy</vt:lpstr>
      <vt:lpstr>Sandoll 고딕Neo2 01 UltraLight</vt:lpstr>
      <vt:lpstr>Sandoll 고딕Neo2 03 Regular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bori2</dc:creator>
  <cp:lastModifiedBy>USER</cp:lastModifiedBy>
  <cp:revision>108</cp:revision>
  <dcterms:created xsi:type="dcterms:W3CDTF">2015-11-02T05:41:24Z</dcterms:created>
  <dcterms:modified xsi:type="dcterms:W3CDTF">2015-11-13T09:57:35Z</dcterms:modified>
</cp:coreProperties>
</file>